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BC106F8-703C-4C95-A1B0-13F4C086DBAD}">
  <a:tblStyle styleId="{DBC106F8-703C-4C95-A1B0-13F4C086DBAD}"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2.pn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54cdd4390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54cdd43906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54430f766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54430f766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4430f766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4430f766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36493ba13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6493ba13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36493ba13d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6493ba13d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54cdd4390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4cdd4390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36493ba13d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36493ba13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36493ba13d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6493ba13d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36493ba13d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36493ba13d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 Id="rId6" Type="http://schemas.openxmlformats.org/officeDocument/2006/relationships/slide" Target="/ppt/slides/slide1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2.xml"/><Relationship Id="rId3" Type="http://schemas.openxmlformats.org/officeDocument/2006/relationships/slide" Target="/ppt/slides/slide12.xml"/><Relationship Id="rId4" Type="http://schemas.openxmlformats.org/officeDocument/2006/relationships/slide" Target="/ppt/slides/slide12.xml"/><Relationship Id="rId5" Type="http://schemas.openxmlformats.org/officeDocument/2006/relationships/slide" Target="/ppt/slides/slide1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hyperlink" Target="https://github.com/sreeragsreenath/Scala_Project_ML_Career_Servic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92800" y="227625"/>
            <a:ext cx="5705700" cy="2346600"/>
          </a:xfrm>
          <a:prstGeom prst="rect">
            <a:avLst/>
          </a:prstGeom>
        </p:spPr>
        <p:txBody>
          <a:bodyPr anchorCtr="0" anchor="t" bIns="91425" lIns="91425" spcFirstLastPara="1" rIns="91425" wrap="square" tIns="91425">
            <a:noAutofit/>
          </a:bodyPr>
          <a:lstStyle/>
          <a:p>
            <a:pPr indent="0" lvl="0" marL="0" rtl="0" algn="l">
              <a:spcBef>
                <a:spcPts val="2000"/>
              </a:spcBef>
              <a:spcAft>
                <a:spcPts val="0"/>
              </a:spcAft>
              <a:buNone/>
            </a:pPr>
            <a:r>
              <a:rPr lang="en-GB"/>
              <a:t>ML Career Service Platform</a:t>
            </a:r>
            <a:endParaRPr/>
          </a:p>
          <a:p>
            <a:pPr indent="0" lvl="0" marL="0" rtl="0" algn="l">
              <a:lnSpc>
                <a:spcPct val="130000"/>
              </a:lnSpc>
              <a:spcBef>
                <a:spcPts val="0"/>
              </a:spcBef>
              <a:spcAft>
                <a:spcPts val="0"/>
              </a:spcAft>
              <a:buNone/>
            </a:pPr>
            <a:r>
              <a:rPr lang="en-GB" sz="1300">
                <a:latin typeface="Lato"/>
                <a:ea typeface="Lato"/>
                <a:cs typeface="Lato"/>
                <a:sym typeface="Lato"/>
              </a:rPr>
              <a:t>Project Proposal</a:t>
            </a:r>
            <a:endParaRPr/>
          </a:p>
        </p:txBody>
      </p:sp>
      <p:sp>
        <p:nvSpPr>
          <p:cNvPr id="229" name="Google Shape;229;p17"/>
          <p:cNvSpPr txBox="1"/>
          <p:nvPr>
            <p:ph idx="1" type="subTitle"/>
          </p:nvPr>
        </p:nvSpPr>
        <p:spPr>
          <a:xfrm>
            <a:off x="4168400" y="2917100"/>
            <a:ext cx="5350800" cy="14490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b="1" lang="en-GB" sz="1800" u="sng"/>
              <a:t>Team 3 :</a:t>
            </a:r>
            <a:endParaRPr b="1" sz="1800" u="sng"/>
          </a:p>
          <a:p>
            <a:pPr indent="0" lvl="0" marL="0" rtl="0" algn="l">
              <a:lnSpc>
                <a:spcPct val="130000"/>
              </a:lnSpc>
              <a:spcBef>
                <a:spcPts val="0"/>
              </a:spcBef>
              <a:spcAft>
                <a:spcPts val="0"/>
              </a:spcAft>
              <a:buNone/>
            </a:pPr>
            <a:r>
              <a:rPr lang="en-GB"/>
              <a:t>M</a:t>
            </a:r>
            <a:r>
              <a:rPr lang="en-GB"/>
              <a:t>enita Koonani  - koonani.m - 001883043</a:t>
            </a:r>
            <a:endParaRPr/>
          </a:p>
          <a:p>
            <a:pPr indent="0" lvl="0" marL="0" rtl="0" algn="l">
              <a:lnSpc>
                <a:spcPct val="130000"/>
              </a:lnSpc>
              <a:spcBef>
                <a:spcPts val="0"/>
              </a:spcBef>
              <a:spcAft>
                <a:spcPts val="0"/>
              </a:spcAft>
              <a:buNone/>
            </a:pPr>
            <a:r>
              <a:rPr lang="en-GB"/>
              <a:t>Raghavi Kirouchenaradjou - kirouchenaradjou.r - 001826638</a:t>
            </a:r>
            <a:endParaRPr/>
          </a:p>
          <a:p>
            <a:pPr indent="0" lvl="0" marL="0" rtl="0" algn="l">
              <a:lnSpc>
                <a:spcPct val="130000"/>
              </a:lnSpc>
              <a:spcBef>
                <a:spcPts val="0"/>
              </a:spcBef>
              <a:spcAft>
                <a:spcPts val="0"/>
              </a:spcAft>
              <a:buNone/>
            </a:pPr>
            <a:r>
              <a:rPr lang="en-GB"/>
              <a:t>Sreerag Mandakathil Sreenath - mandakathil.s - 001838559</a:t>
            </a:r>
            <a:endParaRPr/>
          </a:p>
        </p:txBody>
      </p:sp>
      <p:sp>
        <p:nvSpPr>
          <p:cNvPr id="230" name="Google Shape;230;p17"/>
          <p:cNvSpPr txBox="1"/>
          <p:nvPr/>
        </p:nvSpPr>
        <p:spPr>
          <a:xfrm>
            <a:off x="5679300" y="4462275"/>
            <a:ext cx="3375300" cy="428700"/>
          </a:xfrm>
          <a:prstGeom prst="rect">
            <a:avLst/>
          </a:prstGeom>
          <a:noFill/>
          <a:ln>
            <a:noFill/>
          </a:ln>
        </p:spPr>
        <p:txBody>
          <a:bodyPr anchorCtr="0" anchor="t" bIns="91425" lIns="91425" spcFirstLastPara="1" rIns="91425" wrap="square" tIns="91425">
            <a:noAutofit/>
          </a:bodyPr>
          <a:lstStyle/>
          <a:p>
            <a:pPr indent="0" lvl="0" marL="0" rtl="0" algn="r">
              <a:lnSpc>
                <a:spcPct val="130000"/>
              </a:lnSpc>
              <a:spcBef>
                <a:spcPts val="0"/>
              </a:spcBef>
              <a:spcAft>
                <a:spcPts val="0"/>
              </a:spcAft>
              <a:buClr>
                <a:srgbClr val="000000"/>
              </a:buClr>
              <a:buSzPts val="1100"/>
              <a:buFont typeface="Arial"/>
              <a:buNone/>
            </a:pPr>
            <a:r>
              <a:rPr lang="en-GB" sz="1300">
                <a:solidFill>
                  <a:schemeClr val="lt1"/>
                </a:solidFill>
                <a:latin typeface="Lato"/>
                <a:ea typeface="Lato"/>
                <a:cs typeface="Lato"/>
                <a:sym typeface="Lato"/>
              </a:rPr>
              <a:t>CSYE7200 - Big-Data Systems Using Scala</a:t>
            </a:r>
            <a:endParaRPr sz="1300">
              <a:solidFill>
                <a:schemeClr val="lt1"/>
              </a:solidFill>
              <a:latin typeface="Lato"/>
              <a:ea typeface="Lato"/>
              <a:cs typeface="Lato"/>
              <a:sym typeface="Lato"/>
            </a:endParaRPr>
          </a:p>
          <a:p>
            <a:pPr indent="0" lvl="0" marL="0" rtl="0" algn="r">
              <a:lnSpc>
                <a:spcPct val="130000"/>
              </a:lnSpc>
              <a:spcBef>
                <a:spcPts val="0"/>
              </a:spcBef>
              <a:spcAft>
                <a:spcPts val="0"/>
              </a:spcAft>
              <a:buClr>
                <a:srgbClr val="000000"/>
              </a:buClr>
              <a:buSzPts val="1100"/>
              <a:buFont typeface="Arial"/>
              <a:buNone/>
            </a:pPr>
            <a:r>
              <a:rPr lang="en-GB" sz="1300">
                <a:solidFill>
                  <a:schemeClr val="lt1"/>
                </a:solidFill>
                <a:latin typeface="Lato"/>
                <a:ea typeface="Lato"/>
                <a:cs typeface="Lato"/>
                <a:sym typeface="Lato"/>
              </a:rPr>
              <a:t>March 18, 2019</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26"/>
          <p:cNvSpPr txBox="1"/>
          <p:nvPr>
            <p:ph idx="1" type="body"/>
          </p:nvPr>
        </p:nvSpPr>
        <p:spPr>
          <a:xfrm>
            <a:off x="999700" y="640550"/>
            <a:ext cx="7493700" cy="4164900"/>
          </a:xfrm>
          <a:prstGeom prst="rect">
            <a:avLst/>
          </a:prstGeom>
        </p:spPr>
        <p:txBody>
          <a:bodyPr anchorCtr="0" anchor="t" bIns="91425" lIns="91425" spcFirstLastPara="1" rIns="91425" wrap="square" tIns="91425">
            <a:noAutofit/>
          </a:bodyPr>
          <a:lstStyle/>
          <a:p>
            <a:pPr indent="0" lvl="0" marL="0" marR="0" rtl="0" algn="l">
              <a:lnSpc>
                <a:spcPct val="100000"/>
              </a:lnSpc>
              <a:spcBef>
                <a:spcPts val="1600"/>
              </a:spcBef>
              <a:spcAft>
                <a:spcPts val="0"/>
              </a:spcAft>
              <a:buNone/>
            </a:pPr>
            <a:r>
              <a:rPr lang="en-GB" sz="2400">
                <a:solidFill>
                  <a:schemeClr val="dk2"/>
                </a:solidFill>
                <a:latin typeface="Montserrat"/>
                <a:ea typeface="Montserrat"/>
                <a:cs typeface="Montserrat"/>
                <a:sym typeface="Montserrat"/>
              </a:rPr>
              <a:t>Code Repository</a:t>
            </a:r>
            <a:endParaRPr sz="1800">
              <a:solidFill>
                <a:schemeClr val="dk2"/>
              </a:solidFill>
              <a:latin typeface="Montserrat"/>
              <a:ea typeface="Montserrat"/>
              <a:cs typeface="Montserrat"/>
              <a:sym typeface="Montserrat"/>
            </a:endParaRPr>
          </a:p>
          <a:p>
            <a:pPr indent="0" lvl="0" marL="0" marR="0" rtl="0" algn="l">
              <a:lnSpc>
                <a:spcPct val="100000"/>
              </a:lnSpc>
              <a:spcBef>
                <a:spcPts val="1600"/>
              </a:spcBef>
              <a:spcAft>
                <a:spcPts val="0"/>
              </a:spcAft>
              <a:buNone/>
            </a:pPr>
            <a:r>
              <a:t/>
            </a:r>
            <a:endParaRPr sz="1800">
              <a:solidFill>
                <a:schemeClr val="dk2"/>
              </a:solidFill>
              <a:latin typeface="Montserrat"/>
              <a:ea typeface="Montserrat"/>
              <a:cs typeface="Montserrat"/>
              <a:sym typeface="Montserrat"/>
            </a:endParaRPr>
          </a:p>
          <a:p>
            <a:pPr indent="0" lvl="0" marL="457200" marR="0" rtl="0" algn="l">
              <a:lnSpc>
                <a:spcPct val="150000"/>
              </a:lnSpc>
              <a:spcBef>
                <a:spcPts val="1600"/>
              </a:spcBef>
              <a:spcAft>
                <a:spcPts val="0"/>
              </a:spcAft>
              <a:buNone/>
            </a:pPr>
            <a:r>
              <a:t/>
            </a:r>
            <a:endParaRPr sz="1400">
              <a:solidFill>
                <a:schemeClr val="dk2"/>
              </a:solidFill>
            </a:endParaRPr>
          </a:p>
          <a:p>
            <a:pPr indent="0" lvl="0" marL="457200" marR="0" rtl="0" algn="l">
              <a:lnSpc>
                <a:spcPct val="150000"/>
              </a:lnSpc>
              <a:spcBef>
                <a:spcPts val="1600"/>
              </a:spcBef>
              <a:spcAft>
                <a:spcPts val="0"/>
              </a:spcAft>
              <a:buNone/>
            </a:pPr>
            <a:r>
              <a:t/>
            </a:r>
            <a:endParaRPr sz="1400">
              <a:solidFill>
                <a:schemeClr val="dk2"/>
              </a:solidFill>
            </a:endParaRPr>
          </a:p>
          <a:p>
            <a:pPr indent="0" lvl="0" marL="457200" marR="0" rtl="0" algn="l">
              <a:lnSpc>
                <a:spcPct val="150000"/>
              </a:lnSpc>
              <a:spcBef>
                <a:spcPts val="1600"/>
              </a:spcBef>
              <a:spcAft>
                <a:spcPts val="0"/>
              </a:spcAft>
              <a:buNone/>
            </a:pPr>
            <a:r>
              <a:t/>
            </a:r>
            <a:endParaRPr sz="1400">
              <a:solidFill>
                <a:schemeClr val="dk2"/>
              </a:solidFill>
            </a:endParaRPr>
          </a:p>
          <a:p>
            <a:pPr indent="0" lvl="0" marL="457200" rtl="0" algn="ctr">
              <a:lnSpc>
                <a:spcPct val="150000"/>
              </a:lnSpc>
              <a:spcBef>
                <a:spcPts val="1600"/>
              </a:spcBef>
              <a:spcAft>
                <a:spcPts val="0"/>
              </a:spcAft>
              <a:buClr>
                <a:srgbClr val="000000"/>
              </a:buClr>
              <a:buSzPts val="1100"/>
              <a:buFont typeface="Arial"/>
              <a:buNone/>
            </a:pPr>
            <a:r>
              <a:t/>
            </a:r>
            <a:endParaRPr sz="1400">
              <a:solidFill>
                <a:schemeClr val="dk2"/>
              </a:solidFill>
            </a:endParaRPr>
          </a:p>
        </p:txBody>
      </p:sp>
      <p:pic>
        <p:nvPicPr>
          <p:cNvPr id="354" name="Google Shape;354;p26"/>
          <p:cNvPicPr preferRelativeResize="0"/>
          <p:nvPr/>
        </p:nvPicPr>
        <p:blipFill>
          <a:blip r:embed="rId3">
            <a:alphaModFix/>
          </a:blip>
          <a:stretch>
            <a:fillRect/>
          </a:stretch>
        </p:blipFill>
        <p:spPr>
          <a:xfrm>
            <a:off x="3646575" y="1800775"/>
            <a:ext cx="1240625" cy="1240625"/>
          </a:xfrm>
          <a:prstGeom prst="rect">
            <a:avLst/>
          </a:prstGeom>
          <a:noFill/>
          <a:ln>
            <a:noFill/>
          </a:ln>
        </p:spPr>
      </p:pic>
      <p:sp>
        <p:nvSpPr>
          <p:cNvPr id="355" name="Google Shape;355;p26"/>
          <p:cNvSpPr txBox="1"/>
          <p:nvPr/>
        </p:nvSpPr>
        <p:spPr>
          <a:xfrm>
            <a:off x="1275150" y="3041400"/>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Clr>
                <a:srgbClr val="000000"/>
              </a:buClr>
              <a:buSzPts val="1100"/>
              <a:buFont typeface="Arial"/>
              <a:buNone/>
            </a:pPr>
            <a:r>
              <a:rPr lang="en-GB" u="sng">
                <a:solidFill>
                  <a:schemeClr val="accent5"/>
                </a:solidFill>
                <a:latin typeface="Lato"/>
                <a:ea typeface="Lato"/>
                <a:cs typeface="Lato"/>
                <a:sym typeface="Lato"/>
                <a:hlinkClick r:id="rId4"/>
              </a:rPr>
              <a:t>https://github.com/sreeragsreenath/Scala_Project_ML_Career_Service</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27"/>
          <p:cNvSpPr txBox="1"/>
          <p:nvPr>
            <p:ph idx="1" type="body"/>
          </p:nvPr>
        </p:nvSpPr>
        <p:spPr>
          <a:xfrm>
            <a:off x="571500" y="683225"/>
            <a:ext cx="7493700" cy="4164900"/>
          </a:xfrm>
          <a:prstGeom prst="rect">
            <a:avLst/>
          </a:prstGeom>
        </p:spPr>
        <p:txBody>
          <a:bodyPr anchorCtr="0" anchor="t" bIns="91425" lIns="91425" spcFirstLastPara="1" rIns="91425" wrap="square" tIns="91425">
            <a:noAutofit/>
          </a:bodyPr>
          <a:lstStyle/>
          <a:p>
            <a:pPr indent="0" lvl="0" marL="457200" rtl="0" algn="l">
              <a:lnSpc>
                <a:spcPct val="150000"/>
              </a:lnSpc>
              <a:spcBef>
                <a:spcPts val="1600"/>
              </a:spcBef>
              <a:spcAft>
                <a:spcPts val="0"/>
              </a:spcAft>
              <a:buNone/>
            </a:pPr>
            <a:r>
              <a:rPr lang="en-GB" sz="2400">
                <a:solidFill>
                  <a:schemeClr val="dk2"/>
                </a:solidFill>
                <a:latin typeface="Montserrat"/>
                <a:ea typeface="Montserrat"/>
                <a:cs typeface="Montserrat"/>
                <a:sym typeface="Montserrat"/>
              </a:rPr>
              <a:t>Acceptance Criterion</a:t>
            </a:r>
            <a:endParaRPr sz="2400">
              <a:solidFill>
                <a:schemeClr val="dk2"/>
              </a:solidFill>
              <a:latin typeface="Montserrat"/>
              <a:ea typeface="Montserrat"/>
              <a:cs typeface="Montserrat"/>
              <a:sym typeface="Montserrat"/>
            </a:endParaRPr>
          </a:p>
          <a:p>
            <a:pPr indent="0" lvl="0" marL="457200" rtl="0" algn="l">
              <a:lnSpc>
                <a:spcPct val="150000"/>
              </a:lnSpc>
              <a:spcBef>
                <a:spcPts val="1600"/>
              </a:spcBef>
              <a:spcAft>
                <a:spcPts val="0"/>
              </a:spcAft>
              <a:buNone/>
            </a:pPr>
            <a:r>
              <a:t/>
            </a:r>
            <a:endParaRPr sz="2400">
              <a:solidFill>
                <a:schemeClr val="dk2"/>
              </a:solidFill>
              <a:latin typeface="Montserrat"/>
              <a:ea typeface="Montserrat"/>
              <a:cs typeface="Montserrat"/>
              <a:sym typeface="Montserrat"/>
            </a:endParaRPr>
          </a:p>
        </p:txBody>
      </p:sp>
      <p:sp>
        <p:nvSpPr>
          <p:cNvPr id="361" name="Google Shape;361;p27"/>
          <p:cNvSpPr txBox="1"/>
          <p:nvPr/>
        </p:nvSpPr>
        <p:spPr>
          <a:xfrm>
            <a:off x="1275150" y="2762225"/>
            <a:ext cx="6086400" cy="664500"/>
          </a:xfrm>
          <a:prstGeom prst="rect">
            <a:avLst/>
          </a:prstGeom>
          <a:noFill/>
          <a:ln>
            <a:noFill/>
          </a:ln>
        </p:spPr>
        <p:txBody>
          <a:bodyPr anchorCtr="0" anchor="t" bIns="91425" lIns="91425" spcFirstLastPara="1" rIns="91425" wrap="square" tIns="91425">
            <a:noAutofit/>
          </a:bodyPr>
          <a:lstStyle/>
          <a:p>
            <a:pPr indent="0" lvl="0" marL="457200" rtl="0" algn="ctr">
              <a:lnSpc>
                <a:spcPct val="150000"/>
              </a:lnSpc>
              <a:spcBef>
                <a:spcPts val="1600"/>
              </a:spcBef>
              <a:spcAft>
                <a:spcPts val="0"/>
              </a:spcAft>
              <a:buNone/>
            </a:pPr>
            <a:r>
              <a:t/>
            </a:r>
            <a:endParaRPr>
              <a:latin typeface="Lato"/>
              <a:ea typeface="Lato"/>
              <a:cs typeface="Lato"/>
              <a:sym typeface="Lato"/>
            </a:endParaRPr>
          </a:p>
        </p:txBody>
      </p:sp>
      <p:graphicFrame>
        <p:nvGraphicFramePr>
          <p:cNvPr id="362" name="Google Shape;362;p27"/>
          <p:cNvGraphicFramePr/>
          <p:nvPr/>
        </p:nvGraphicFramePr>
        <p:xfrm>
          <a:off x="824250" y="2048300"/>
          <a:ext cx="3000000" cy="3000000"/>
        </p:xfrm>
        <a:graphic>
          <a:graphicData uri="http://schemas.openxmlformats.org/drawingml/2006/table">
            <a:tbl>
              <a:tblPr>
                <a:noFill/>
                <a:tableStyleId>{DBC106F8-703C-4C95-A1B0-13F4C086DBAD}</a:tableStyleId>
              </a:tblPr>
              <a:tblGrid>
                <a:gridCol w="3941575"/>
                <a:gridCol w="3457050"/>
              </a:tblGrid>
              <a:tr h="296700">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Tasks</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Criterion</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Web Crawling / Scraping</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Collect at least 100 Job posting for 5 Job Titles</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Model and classification</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Try to classify new job posting with the training data set to have at least 70% accuracy</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Web API</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Create a working web api which can be accessed via postman or other rest clients to upload the resume as either text or pdf and return a json based result for the user</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Google Shape;367;p28"/>
          <p:cNvSpPr txBox="1"/>
          <p:nvPr>
            <p:ph type="title"/>
          </p:nvPr>
        </p:nvSpPr>
        <p:spPr>
          <a:xfrm>
            <a:off x="975400" y="1521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Goals</a:t>
            </a:r>
            <a:endParaRPr/>
          </a:p>
        </p:txBody>
      </p:sp>
      <p:sp>
        <p:nvSpPr>
          <p:cNvPr id="368" name="Google Shape;368;p28"/>
          <p:cNvSpPr txBox="1"/>
          <p:nvPr/>
        </p:nvSpPr>
        <p:spPr>
          <a:xfrm>
            <a:off x="3114900" y="734100"/>
            <a:ext cx="5913900" cy="1770300"/>
          </a:xfrm>
          <a:prstGeom prst="rect">
            <a:avLst/>
          </a:prstGeom>
          <a:noFill/>
          <a:ln>
            <a:noFill/>
          </a:ln>
        </p:spPr>
        <p:txBody>
          <a:bodyPr anchorCtr="0" anchor="t" bIns="91425" lIns="91425" spcFirstLastPara="1" rIns="91425" wrap="square" tIns="91425">
            <a:noAutofit/>
          </a:bodyPr>
          <a:lstStyle/>
          <a:p>
            <a:pPr indent="-317500" lvl="0" marL="457200" rtl="0" algn="just">
              <a:lnSpc>
                <a:spcPct val="140000"/>
              </a:lnSpc>
              <a:spcBef>
                <a:spcPts val="1000"/>
              </a:spcBef>
              <a:spcAft>
                <a:spcPts val="0"/>
              </a:spcAft>
              <a:buClr>
                <a:schemeClr val="dk2"/>
              </a:buClr>
              <a:buSzPts val="1400"/>
              <a:buFont typeface="Lato"/>
              <a:buChar char="●"/>
            </a:pPr>
            <a:r>
              <a:rPr lang="en-GB">
                <a:solidFill>
                  <a:schemeClr val="dk2"/>
                </a:solidFill>
                <a:latin typeface="Lato"/>
                <a:ea typeface="Lato"/>
                <a:cs typeface="Lato"/>
                <a:sym typeface="Lato"/>
              </a:rPr>
              <a:t>MLBC is Web based system is for candidates who are seeking a job and recruiter who are looking for the right talent. </a:t>
            </a:r>
            <a:endParaRPr>
              <a:solidFill>
                <a:schemeClr val="dk2"/>
              </a:solidFill>
              <a:latin typeface="Lato"/>
              <a:ea typeface="Lato"/>
              <a:cs typeface="Lato"/>
              <a:sym typeface="Lato"/>
            </a:endParaRPr>
          </a:p>
          <a:p>
            <a:pPr indent="-317500" lvl="0" marL="457200" rtl="0" algn="just">
              <a:lnSpc>
                <a:spcPct val="140000"/>
              </a:lnSpc>
              <a:spcBef>
                <a:spcPts val="0"/>
              </a:spcBef>
              <a:spcAft>
                <a:spcPts val="0"/>
              </a:spcAft>
              <a:buClr>
                <a:schemeClr val="dk2"/>
              </a:buClr>
              <a:buSzPts val="1400"/>
              <a:buFont typeface="Lato"/>
              <a:buChar char="●"/>
            </a:pPr>
            <a:r>
              <a:rPr lang="en-GB">
                <a:solidFill>
                  <a:schemeClr val="dk2"/>
                </a:solidFill>
                <a:latin typeface="Lato"/>
                <a:ea typeface="Lato"/>
                <a:cs typeface="Lato"/>
                <a:sym typeface="Lato"/>
              </a:rPr>
              <a:t>The platform scrapes and analyzes publicly available job posting data from sites like Glassdoor, Indeed, etc. </a:t>
            </a:r>
            <a:endParaRPr>
              <a:solidFill>
                <a:schemeClr val="dk2"/>
              </a:solidFill>
              <a:latin typeface="Lato"/>
              <a:ea typeface="Lato"/>
              <a:cs typeface="Lato"/>
              <a:sym typeface="Lato"/>
            </a:endParaRPr>
          </a:p>
          <a:p>
            <a:pPr indent="-317500" lvl="0" marL="457200" rtl="0" algn="just">
              <a:lnSpc>
                <a:spcPct val="140000"/>
              </a:lnSpc>
              <a:spcBef>
                <a:spcPts val="0"/>
              </a:spcBef>
              <a:spcAft>
                <a:spcPts val="0"/>
              </a:spcAft>
              <a:buClr>
                <a:schemeClr val="dk2"/>
              </a:buClr>
              <a:buSzPts val="1400"/>
              <a:buFont typeface="Lato"/>
              <a:buChar char="●"/>
            </a:pPr>
            <a:r>
              <a:rPr lang="en-GB">
                <a:solidFill>
                  <a:schemeClr val="dk2"/>
                </a:solidFill>
                <a:latin typeface="Lato"/>
                <a:ea typeface="Lato"/>
                <a:cs typeface="Lato"/>
                <a:sym typeface="Lato"/>
              </a:rPr>
              <a:t>The system will recommend the candidate which job title will fit them based on their resume. The system will also give job links to the suitable for them. </a:t>
            </a:r>
            <a:endParaRPr>
              <a:solidFill>
                <a:schemeClr val="dk2"/>
              </a:solidFill>
              <a:latin typeface="Lato"/>
              <a:ea typeface="Lato"/>
              <a:cs typeface="Lato"/>
              <a:sym typeface="Lato"/>
            </a:endParaRPr>
          </a:p>
          <a:p>
            <a:pPr indent="-317500" lvl="0" marL="457200" rtl="0" algn="just">
              <a:lnSpc>
                <a:spcPct val="140000"/>
              </a:lnSpc>
              <a:spcBef>
                <a:spcPts val="0"/>
              </a:spcBef>
              <a:spcAft>
                <a:spcPts val="0"/>
              </a:spcAft>
              <a:buClr>
                <a:schemeClr val="dk2"/>
              </a:buClr>
              <a:buSzPts val="1400"/>
              <a:buFont typeface="Lato"/>
              <a:buChar char="●"/>
            </a:pPr>
            <a:r>
              <a:rPr lang="en-GB">
                <a:solidFill>
                  <a:schemeClr val="dk2"/>
                </a:solidFill>
                <a:latin typeface="Lato"/>
                <a:ea typeface="Lato"/>
                <a:cs typeface="Lato"/>
                <a:sym typeface="Lato"/>
              </a:rPr>
              <a:t>The platform will help us to gain statistical information about the latest job trend.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29"/>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Questions</a:t>
            </a:r>
            <a:endParaRPr/>
          </a:p>
        </p:txBody>
      </p:sp>
      <p:grpSp>
        <p:nvGrpSpPr>
          <p:cNvPr id="374" name="Google Shape;374;p29"/>
          <p:cNvGrpSpPr/>
          <p:nvPr/>
        </p:nvGrpSpPr>
        <p:grpSpPr>
          <a:xfrm>
            <a:off x="4800020" y="1352191"/>
            <a:ext cx="3159984" cy="2439109"/>
            <a:chOff x="3553042" y="1657806"/>
            <a:chExt cx="3461100" cy="2671532"/>
          </a:xfrm>
        </p:grpSpPr>
        <p:sp>
          <p:nvSpPr>
            <p:cNvPr id="375" name="Google Shape;375;p2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83" name="Google Shape;383;p29"/>
          <p:cNvPicPr preferRelativeResize="0"/>
          <p:nvPr/>
        </p:nvPicPr>
        <p:blipFill rotWithShape="1">
          <a:blip r:embed="rId3">
            <a:alphaModFix/>
          </a:blip>
          <a:srcRect b="26215" l="45356" r="19582" t="50734"/>
          <a:stretch/>
        </p:blipFill>
        <p:spPr>
          <a:xfrm>
            <a:off x="4848330" y="1404338"/>
            <a:ext cx="3063300" cy="1745700"/>
          </a:xfrm>
          <a:prstGeom prst="rect">
            <a:avLst/>
          </a:prstGeom>
          <a:noFill/>
          <a:ln>
            <a:noFill/>
          </a:ln>
        </p:spPr>
      </p:pic>
      <p:sp>
        <p:nvSpPr>
          <p:cNvPr id="384" name="Google Shape;384;p29"/>
          <p:cNvSpPr/>
          <p:nvPr/>
        </p:nvSpPr>
        <p:spPr>
          <a:xfrm flipH="1">
            <a:off x="4848117" y="14052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18"/>
          <p:cNvSpPr txBox="1"/>
          <p:nvPr>
            <p:ph idx="1" type="body"/>
          </p:nvPr>
        </p:nvSpPr>
        <p:spPr>
          <a:xfrm>
            <a:off x="999650" y="683950"/>
            <a:ext cx="7733700" cy="4164900"/>
          </a:xfrm>
          <a:prstGeom prst="rect">
            <a:avLst/>
          </a:prstGeom>
        </p:spPr>
        <p:txBody>
          <a:bodyPr anchorCtr="0" anchor="t" bIns="91425" lIns="91425" spcFirstLastPara="1" rIns="91425" wrap="square" tIns="91425">
            <a:noAutofit/>
          </a:bodyPr>
          <a:lstStyle/>
          <a:p>
            <a:pPr indent="0" lvl="0" marL="0" marR="0" rtl="0" algn="just">
              <a:lnSpc>
                <a:spcPct val="100000"/>
              </a:lnSpc>
              <a:spcBef>
                <a:spcPts val="1600"/>
              </a:spcBef>
              <a:spcAft>
                <a:spcPts val="0"/>
              </a:spcAft>
              <a:buNone/>
            </a:pPr>
            <a:r>
              <a:rPr lang="en-GB" sz="2400">
                <a:solidFill>
                  <a:schemeClr val="dk2"/>
                </a:solidFill>
                <a:latin typeface="Montserrat"/>
                <a:ea typeface="Montserrat"/>
                <a:cs typeface="Montserrat"/>
                <a:sym typeface="Montserrat"/>
              </a:rPr>
              <a:t>The What and Why?</a:t>
            </a:r>
            <a:endParaRPr sz="1800">
              <a:solidFill>
                <a:schemeClr val="dk2"/>
              </a:solidFill>
              <a:latin typeface="Montserrat"/>
              <a:ea typeface="Montserrat"/>
              <a:cs typeface="Montserrat"/>
              <a:sym typeface="Montserrat"/>
            </a:endParaRPr>
          </a:p>
          <a:p>
            <a:pPr indent="0" lvl="0" marL="0" marR="0" rtl="0" algn="just">
              <a:lnSpc>
                <a:spcPct val="150000"/>
              </a:lnSpc>
              <a:spcBef>
                <a:spcPts val="1600"/>
              </a:spcBef>
              <a:spcAft>
                <a:spcPts val="0"/>
              </a:spcAft>
              <a:buNone/>
            </a:pPr>
            <a:r>
              <a:rPr lang="en-GB" sz="1400">
                <a:solidFill>
                  <a:schemeClr val="dk2"/>
                </a:solidFill>
              </a:rPr>
              <a:t>Have you been in a situation you wished you knew what Job title or Job description will best suit your skill set?</a:t>
            </a:r>
            <a:endParaRPr sz="1400">
              <a:solidFill>
                <a:schemeClr val="dk2"/>
              </a:solidFill>
            </a:endParaRPr>
          </a:p>
          <a:p>
            <a:pPr indent="0" lvl="0" marL="0" marR="0" rtl="0" algn="just">
              <a:lnSpc>
                <a:spcPct val="150000"/>
              </a:lnSpc>
              <a:spcBef>
                <a:spcPts val="1600"/>
              </a:spcBef>
              <a:spcAft>
                <a:spcPts val="0"/>
              </a:spcAft>
              <a:buNone/>
            </a:pPr>
            <a:r>
              <a:rPr lang="en-GB" sz="1400">
                <a:solidFill>
                  <a:schemeClr val="dk2"/>
                </a:solidFill>
              </a:rPr>
              <a:t>Have you wished that you have a service in which you would be sent job recommendation and their salary insights based on your skill sets?</a:t>
            </a:r>
            <a:endParaRPr sz="14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19"/>
          <p:cNvSpPr txBox="1"/>
          <p:nvPr>
            <p:ph idx="1" type="body"/>
          </p:nvPr>
        </p:nvSpPr>
        <p:spPr>
          <a:xfrm>
            <a:off x="999650" y="683950"/>
            <a:ext cx="7733700" cy="4164900"/>
          </a:xfrm>
          <a:prstGeom prst="rect">
            <a:avLst/>
          </a:prstGeom>
        </p:spPr>
        <p:txBody>
          <a:bodyPr anchorCtr="0" anchor="t" bIns="91425" lIns="91425" spcFirstLastPara="1" rIns="91425" wrap="square" tIns="91425">
            <a:noAutofit/>
          </a:bodyPr>
          <a:lstStyle/>
          <a:p>
            <a:pPr indent="0" lvl="0" marL="0" marR="0" rtl="0" algn="just">
              <a:lnSpc>
                <a:spcPct val="100000"/>
              </a:lnSpc>
              <a:spcBef>
                <a:spcPts val="1600"/>
              </a:spcBef>
              <a:spcAft>
                <a:spcPts val="0"/>
              </a:spcAft>
              <a:buNone/>
            </a:pPr>
            <a:r>
              <a:rPr lang="en-GB" sz="2400">
                <a:solidFill>
                  <a:schemeClr val="dk2"/>
                </a:solidFill>
                <a:latin typeface="Montserrat"/>
                <a:ea typeface="Montserrat"/>
                <a:cs typeface="Montserrat"/>
                <a:sym typeface="Montserrat"/>
              </a:rPr>
              <a:t>Use case</a:t>
            </a:r>
            <a:endParaRPr sz="1800">
              <a:solidFill>
                <a:schemeClr val="dk2"/>
              </a:solidFill>
              <a:latin typeface="Montserrat"/>
              <a:ea typeface="Montserrat"/>
              <a:cs typeface="Montserrat"/>
              <a:sym typeface="Montserrat"/>
            </a:endParaRPr>
          </a:p>
          <a:p>
            <a:pPr indent="-317500" lvl="0" marL="457200" marR="0" rtl="0" algn="just">
              <a:lnSpc>
                <a:spcPct val="150000"/>
              </a:lnSpc>
              <a:spcBef>
                <a:spcPts val="1600"/>
              </a:spcBef>
              <a:spcAft>
                <a:spcPts val="0"/>
              </a:spcAft>
              <a:buClr>
                <a:schemeClr val="dk2"/>
              </a:buClr>
              <a:buSzPts val="1400"/>
              <a:buChar char="●"/>
            </a:pPr>
            <a:r>
              <a:rPr lang="en-GB" sz="1400">
                <a:solidFill>
                  <a:schemeClr val="dk2"/>
                </a:solidFill>
              </a:rPr>
              <a:t>Actor : </a:t>
            </a:r>
            <a:endParaRPr sz="1400">
              <a:solidFill>
                <a:schemeClr val="dk2"/>
              </a:solidFill>
            </a:endParaRPr>
          </a:p>
          <a:p>
            <a:pPr indent="-317500" lvl="1" marL="914400" marR="0" rtl="0" algn="just">
              <a:lnSpc>
                <a:spcPct val="150000"/>
              </a:lnSpc>
              <a:spcBef>
                <a:spcPts val="0"/>
              </a:spcBef>
              <a:spcAft>
                <a:spcPts val="0"/>
              </a:spcAft>
              <a:buClr>
                <a:schemeClr val="dk2"/>
              </a:buClr>
              <a:buSzPts val="1400"/>
              <a:buChar char="○"/>
            </a:pPr>
            <a:r>
              <a:rPr lang="en-GB" sz="1400">
                <a:solidFill>
                  <a:schemeClr val="dk2"/>
                </a:solidFill>
              </a:rPr>
              <a:t>A user (In this case a graduate student) will initiate the interaction with the web api</a:t>
            </a:r>
            <a:endParaRPr sz="1400">
              <a:solidFill>
                <a:schemeClr val="dk2"/>
              </a:solidFill>
            </a:endParaRPr>
          </a:p>
          <a:p>
            <a:pPr indent="-317500" lvl="0" marL="457200" marR="0" rtl="0" algn="just">
              <a:lnSpc>
                <a:spcPct val="150000"/>
              </a:lnSpc>
              <a:spcBef>
                <a:spcPts val="0"/>
              </a:spcBef>
              <a:spcAft>
                <a:spcPts val="0"/>
              </a:spcAft>
              <a:buClr>
                <a:schemeClr val="dk2"/>
              </a:buClr>
              <a:buSzPts val="1400"/>
              <a:buChar char="●"/>
            </a:pPr>
            <a:r>
              <a:rPr lang="en-GB" sz="1400">
                <a:solidFill>
                  <a:schemeClr val="dk2"/>
                </a:solidFill>
              </a:rPr>
              <a:t>Action : </a:t>
            </a:r>
            <a:endParaRPr sz="1400">
              <a:solidFill>
                <a:schemeClr val="dk2"/>
              </a:solidFill>
            </a:endParaRPr>
          </a:p>
          <a:p>
            <a:pPr indent="-317500" lvl="1" marL="914400" marR="0" rtl="0" algn="just">
              <a:lnSpc>
                <a:spcPct val="150000"/>
              </a:lnSpc>
              <a:spcBef>
                <a:spcPts val="0"/>
              </a:spcBef>
              <a:spcAft>
                <a:spcPts val="0"/>
              </a:spcAft>
              <a:buClr>
                <a:schemeClr val="dk2"/>
              </a:buClr>
              <a:buSzPts val="1400"/>
              <a:buChar char="○"/>
            </a:pPr>
            <a:r>
              <a:rPr lang="en-GB" sz="1400">
                <a:solidFill>
                  <a:schemeClr val="dk2"/>
                </a:solidFill>
              </a:rPr>
              <a:t>The user will upload their resume in pdf/text format to the web api via Rest client like Postman</a:t>
            </a:r>
            <a:endParaRPr sz="1400">
              <a:solidFill>
                <a:schemeClr val="dk2"/>
              </a:solidFill>
            </a:endParaRPr>
          </a:p>
          <a:p>
            <a:pPr indent="-317500" lvl="0" marL="457200" marR="0" rtl="0" algn="just">
              <a:lnSpc>
                <a:spcPct val="150000"/>
              </a:lnSpc>
              <a:spcBef>
                <a:spcPts val="0"/>
              </a:spcBef>
              <a:spcAft>
                <a:spcPts val="0"/>
              </a:spcAft>
              <a:buClr>
                <a:schemeClr val="dk2"/>
              </a:buClr>
              <a:buSzPts val="1400"/>
              <a:buChar char="●"/>
            </a:pPr>
            <a:r>
              <a:rPr lang="en-GB" sz="1400">
                <a:solidFill>
                  <a:schemeClr val="dk2"/>
                </a:solidFill>
              </a:rPr>
              <a:t>Reaction : </a:t>
            </a:r>
            <a:endParaRPr sz="1400">
              <a:solidFill>
                <a:schemeClr val="dk2"/>
              </a:solidFill>
            </a:endParaRPr>
          </a:p>
          <a:p>
            <a:pPr indent="-317500" lvl="1" marL="914400" marR="0" rtl="0" algn="just">
              <a:lnSpc>
                <a:spcPct val="150000"/>
              </a:lnSpc>
              <a:spcBef>
                <a:spcPts val="0"/>
              </a:spcBef>
              <a:spcAft>
                <a:spcPts val="0"/>
              </a:spcAft>
              <a:buClr>
                <a:schemeClr val="dk2"/>
              </a:buClr>
              <a:buSzPts val="1400"/>
              <a:buChar char="○"/>
            </a:pPr>
            <a:r>
              <a:rPr lang="en-GB" sz="1400">
                <a:solidFill>
                  <a:schemeClr val="dk2"/>
                </a:solidFill>
              </a:rPr>
              <a:t>The system will recommend the user the best job titles based on their skills mentioned in the resume. The system will also send in URLs to apply for the suggested job titles. </a:t>
            </a:r>
            <a:r>
              <a:rPr lang="en-GB" sz="1400">
                <a:solidFill>
                  <a:schemeClr val="dk2"/>
                </a:solidFill>
              </a:rPr>
              <a:t>Predict salary expectation in different profiles and which is best suitable for that resume</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1104225" y="817450"/>
            <a:ext cx="7038900" cy="6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a:t>
            </a:r>
            <a:endParaRPr/>
          </a:p>
        </p:txBody>
      </p:sp>
      <p:sp>
        <p:nvSpPr>
          <p:cNvPr id="246" name="Google Shape;246;p20"/>
          <p:cNvSpPr txBox="1"/>
          <p:nvPr/>
        </p:nvSpPr>
        <p:spPr>
          <a:xfrm>
            <a:off x="270900" y="2350575"/>
            <a:ext cx="23925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sz="1000">
              <a:solidFill>
                <a:srgbClr val="D9D9D9"/>
              </a:solidFill>
              <a:latin typeface="Lato"/>
              <a:ea typeface="Lato"/>
              <a:cs typeface="Lato"/>
              <a:sym typeface="Lato"/>
            </a:endParaRPr>
          </a:p>
        </p:txBody>
      </p:sp>
      <p:sp>
        <p:nvSpPr>
          <p:cNvPr id="247" name="Google Shape;247;p20"/>
          <p:cNvSpPr txBox="1"/>
          <p:nvPr/>
        </p:nvSpPr>
        <p:spPr>
          <a:xfrm>
            <a:off x="472475" y="3274983"/>
            <a:ext cx="2787300" cy="10260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1600"/>
              </a:spcBef>
              <a:spcAft>
                <a:spcPts val="0"/>
              </a:spcAft>
              <a:buClr>
                <a:srgbClr val="000000"/>
              </a:buClr>
              <a:buSzPts val="1100"/>
              <a:buFont typeface="Arial"/>
              <a:buNone/>
            </a:pPr>
            <a:r>
              <a:rPr lang="en-GB" sz="1300">
                <a:solidFill>
                  <a:schemeClr val="dk2"/>
                </a:solidFill>
                <a:latin typeface="Lato"/>
                <a:ea typeface="Lato"/>
                <a:cs typeface="Lato"/>
                <a:sym typeface="Lato"/>
              </a:rPr>
              <a:t>Data Wrangling and Storing</a:t>
            </a:r>
            <a:endParaRPr>
              <a:latin typeface="Lato"/>
              <a:ea typeface="Lato"/>
              <a:cs typeface="Lato"/>
              <a:sym typeface="Lato"/>
            </a:endParaRPr>
          </a:p>
          <a:p>
            <a:pPr indent="0" lvl="0" marL="0" rtl="0" algn="l">
              <a:spcBef>
                <a:spcPts val="1600"/>
              </a:spcBef>
              <a:spcAft>
                <a:spcPts val="0"/>
              </a:spcAft>
              <a:buNone/>
            </a:pPr>
            <a:r>
              <a:t/>
            </a:r>
            <a:endParaRPr sz="1000">
              <a:solidFill>
                <a:srgbClr val="D9D9D9"/>
              </a:solidFill>
              <a:latin typeface="Lato"/>
              <a:ea typeface="Lato"/>
              <a:cs typeface="Lato"/>
              <a:sym typeface="Lato"/>
            </a:endParaRPr>
          </a:p>
        </p:txBody>
      </p:sp>
      <p:sp>
        <p:nvSpPr>
          <p:cNvPr id="248" name="Google Shape;248;p20"/>
          <p:cNvSpPr txBox="1"/>
          <p:nvPr/>
        </p:nvSpPr>
        <p:spPr>
          <a:xfrm>
            <a:off x="6589750" y="1863475"/>
            <a:ext cx="10173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0"/>
          <p:cNvSpPr txBox="1"/>
          <p:nvPr/>
        </p:nvSpPr>
        <p:spPr>
          <a:xfrm>
            <a:off x="6545085" y="3161663"/>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0"/>
          <p:cNvSpPr txBox="1"/>
          <p:nvPr/>
        </p:nvSpPr>
        <p:spPr>
          <a:xfrm>
            <a:off x="5817950" y="3647925"/>
            <a:ext cx="3050100" cy="1165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sz="1000">
              <a:solidFill>
                <a:srgbClr val="D9D9D9"/>
              </a:solidFill>
              <a:latin typeface="Lato"/>
              <a:ea typeface="Lato"/>
              <a:cs typeface="Lato"/>
              <a:sym typeface="Lato"/>
            </a:endParaRPr>
          </a:p>
        </p:txBody>
      </p:sp>
      <p:cxnSp>
        <p:nvCxnSpPr>
          <p:cNvPr id="251" name="Google Shape;251;p20"/>
          <p:cNvCxnSpPr/>
          <p:nvPr/>
        </p:nvCxnSpPr>
        <p:spPr>
          <a:xfrm flipH="1">
            <a:off x="639845" y="1433538"/>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52" name="Google Shape;252;p20"/>
          <p:cNvCxnSpPr/>
          <p:nvPr/>
        </p:nvCxnSpPr>
        <p:spPr>
          <a:xfrm flipH="1">
            <a:off x="6399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53" name="Google Shape;253;p20"/>
          <p:cNvCxnSpPr/>
          <p:nvPr/>
        </p:nvCxnSpPr>
        <p:spPr>
          <a:xfrm flipH="1">
            <a:off x="59606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54" name="Google Shape;254;p20"/>
          <p:cNvCxnSpPr/>
          <p:nvPr/>
        </p:nvCxnSpPr>
        <p:spPr>
          <a:xfrm flipH="1">
            <a:off x="639845" y="487382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55" name="Google Shape;255;p20"/>
          <p:cNvSpPr/>
          <p:nvPr/>
        </p:nvSpPr>
        <p:spPr>
          <a:xfrm>
            <a:off x="30306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0"/>
          <p:cNvSpPr/>
          <p:nvPr/>
        </p:nvSpPr>
        <p:spPr>
          <a:xfrm rot="5400000">
            <a:off x="30306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0"/>
          <p:cNvSpPr/>
          <p:nvPr/>
        </p:nvSpPr>
        <p:spPr>
          <a:xfrm rot="10800000">
            <a:off x="30306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0"/>
          <p:cNvSpPr/>
          <p:nvPr/>
        </p:nvSpPr>
        <p:spPr>
          <a:xfrm rot="-5400000">
            <a:off x="30306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0"/>
          <p:cNvGrpSpPr/>
          <p:nvPr/>
        </p:nvGrpSpPr>
        <p:grpSpPr>
          <a:xfrm>
            <a:off x="2937787" y="2700858"/>
            <a:ext cx="737729" cy="737729"/>
            <a:chOff x="2920647" y="2157958"/>
            <a:chExt cx="827700" cy="827700"/>
          </a:xfrm>
        </p:grpSpPr>
        <p:sp>
          <p:nvSpPr>
            <p:cNvPr id="260" name="Google Shape;260;p20"/>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0"/>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 name="Google Shape;262;p20"/>
          <p:cNvSpPr txBox="1"/>
          <p:nvPr/>
        </p:nvSpPr>
        <p:spPr>
          <a:xfrm>
            <a:off x="30582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63" name="Google Shape;263;p20"/>
          <p:cNvGrpSpPr/>
          <p:nvPr/>
        </p:nvGrpSpPr>
        <p:grpSpPr>
          <a:xfrm rot="-5400000">
            <a:off x="4084438" y="3802929"/>
            <a:ext cx="737729" cy="737729"/>
            <a:chOff x="2920647" y="2157958"/>
            <a:chExt cx="827700" cy="827700"/>
          </a:xfrm>
        </p:grpSpPr>
        <p:sp>
          <p:nvSpPr>
            <p:cNvPr id="264" name="Google Shape;264;p20"/>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0"/>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20"/>
          <p:cNvSpPr txBox="1"/>
          <p:nvPr/>
        </p:nvSpPr>
        <p:spPr>
          <a:xfrm>
            <a:off x="41795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67" name="Google Shape;267;p20"/>
          <p:cNvGrpSpPr/>
          <p:nvPr/>
        </p:nvGrpSpPr>
        <p:grpSpPr>
          <a:xfrm>
            <a:off x="5172193" y="2700655"/>
            <a:ext cx="737804" cy="737804"/>
            <a:chOff x="5428888" y="2158023"/>
            <a:chExt cx="828900" cy="828900"/>
          </a:xfrm>
        </p:grpSpPr>
        <p:sp>
          <p:nvSpPr>
            <p:cNvPr id="268" name="Google Shape;268;p20"/>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0"/>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20"/>
          <p:cNvSpPr txBox="1"/>
          <p:nvPr/>
        </p:nvSpPr>
        <p:spPr>
          <a:xfrm>
            <a:off x="52631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71" name="Google Shape;271;p20"/>
          <p:cNvGrpSpPr/>
          <p:nvPr/>
        </p:nvGrpSpPr>
        <p:grpSpPr>
          <a:xfrm rot="5400000">
            <a:off x="4052470" y="1569752"/>
            <a:ext cx="737729" cy="737729"/>
            <a:chOff x="2920647" y="2157958"/>
            <a:chExt cx="827700" cy="827700"/>
          </a:xfrm>
        </p:grpSpPr>
        <p:sp>
          <p:nvSpPr>
            <p:cNvPr id="272" name="Google Shape;272;p20"/>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0"/>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20"/>
          <p:cNvSpPr txBox="1"/>
          <p:nvPr/>
        </p:nvSpPr>
        <p:spPr>
          <a:xfrm>
            <a:off x="41795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275" name="Google Shape;275;p20"/>
          <p:cNvSpPr/>
          <p:nvPr/>
        </p:nvSpPr>
        <p:spPr>
          <a:xfrm>
            <a:off x="36128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txBox="1"/>
          <p:nvPr/>
        </p:nvSpPr>
        <p:spPr>
          <a:xfrm>
            <a:off x="472475" y="1658225"/>
            <a:ext cx="2442900" cy="1165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600"/>
              </a:spcBef>
              <a:spcAft>
                <a:spcPts val="0"/>
              </a:spcAft>
              <a:buNone/>
            </a:pPr>
            <a:r>
              <a:rPr lang="en-GB" sz="1300">
                <a:solidFill>
                  <a:schemeClr val="dk2"/>
                </a:solidFill>
                <a:latin typeface="Lato"/>
                <a:ea typeface="Lato"/>
                <a:cs typeface="Lato"/>
                <a:sym typeface="Lato"/>
              </a:rPr>
              <a:t>Data Collection via Web crawling</a:t>
            </a:r>
            <a:endParaRPr>
              <a:latin typeface="Lato"/>
              <a:ea typeface="Lato"/>
              <a:cs typeface="Lato"/>
              <a:sym typeface="Lato"/>
            </a:endParaRPr>
          </a:p>
        </p:txBody>
      </p:sp>
      <p:sp>
        <p:nvSpPr>
          <p:cNvPr id="277" name="Google Shape;277;p20"/>
          <p:cNvSpPr txBox="1"/>
          <p:nvPr/>
        </p:nvSpPr>
        <p:spPr>
          <a:xfrm>
            <a:off x="6043700" y="3274975"/>
            <a:ext cx="2598600" cy="102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Lato"/>
                <a:ea typeface="Lato"/>
                <a:cs typeface="Lato"/>
                <a:sym typeface="Lato"/>
              </a:rPr>
              <a:t>Creating Machine Learning models for the recommendation system</a:t>
            </a:r>
            <a:endParaRPr>
              <a:latin typeface="Lato"/>
              <a:ea typeface="Lato"/>
              <a:cs typeface="Lato"/>
              <a:sym typeface="Lato"/>
            </a:endParaRPr>
          </a:p>
        </p:txBody>
      </p:sp>
      <p:sp>
        <p:nvSpPr>
          <p:cNvPr id="278" name="Google Shape;278;p20"/>
          <p:cNvSpPr txBox="1"/>
          <p:nvPr/>
        </p:nvSpPr>
        <p:spPr>
          <a:xfrm>
            <a:off x="5933275" y="1789863"/>
            <a:ext cx="2598600" cy="102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dk2"/>
                </a:solidFill>
                <a:latin typeface="Lato"/>
                <a:ea typeface="Lato"/>
                <a:cs typeface="Lato"/>
                <a:sym typeface="Lato"/>
              </a:rPr>
              <a:t>Web API service for easy user </a:t>
            </a:r>
            <a:r>
              <a:rPr lang="en-GB" sz="1300">
                <a:solidFill>
                  <a:schemeClr val="dk2"/>
                </a:solidFill>
                <a:latin typeface="Lato"/>
                <a:ea typeface="Lato"/>
                <a:cs typeface="Lato"/>
                <a:sym typeface="Lato"/>
              </a:rPr>
              <a:t>interaction</a:t>
            </a: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21"/>
          <p:cNvSpPr txBox="1"/>
          <p:nvPr>
            <p:ph type="title"/>
          </p:nvPr>
        </p:nvSpPr>
        <p:spPr>
          <a:xfrm>
            <a:off x="1052550" y="885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Methodology - 2</a:t>
            </a:r>
            <a:endParaRPr/>
          </a:p>
        </p:txBody>
      </p:sp>
      <p:sp>
        <p:nvSpPr>
          <p:cNvPr id="284" name="Google Shape;284;p21"/>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85" name="Google Shape;285;p21"/>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86" name="Google Shape;286;p21"/>
          <p:cNvSpPr txBox="1"/>
          <p:nvPr/>
        </p:nvSpPr>
        <p:spPr>
          <a:xfrm>
            <a:off x="977800" y="1427275"/>
            <a:ext cx="7458600" cy="3271200"/>
          </a:xfrm>
          <a:prstGeom prst="rect">
            <a:avLst/>
          </a:prstGeom>
          <a:noFill/>
          <a:ln>
            <a:noFill/>
          </a:ln>
        </p:spPr>
        <p:txBody>
          <a:bodyPr anchorCtr="0" anchor="t" bIns="91425" lIns="91425" spcFirstLastPara="1" rIns="91425" wrap="square" tIns="91425">
            <a:noAutofit/>
          </a:bodyPr>
          <a:lstStyle/>
          <a:p>
            <a:pPr indent="-311150" lvl="0" marL="457200" marR="0" rtl="0" algn="just">
              <a:lnSpc>
                <a:spcPct val="150000"/>
              </a:lnSpc>
              <a:spcBef>
                <a:spcPts val="1600"/>
              </a:spcBef>
              <a:spcAft>
                <a:spcPts val="0"/>
              </a:spcAft>
              <a:buClr>
                <a:schemeClr val="dk2"/>
              </a:buClr>
              <a:buSzPts val="1300"/>
              <a:buFont typeface="Lato"/>
              <a:buChar char="●"/>
            </a:pPr>
            <a:r>
              <a:rPr lang="en-GB" sz="1300">
                <a:solidFill>
                  <a:schemeClr val="dk2"/>
                </a:solidFill>
                <a:latin typeface="Lato"/>
                <a:ea typeface="Lato"/>
                <a:cs typeface="Lato"/>
                <a:sym typeface="Lato"/>
              </a:rPr>
              <a:t>Scraping information and skill sets from websites such as Glassdoor,Indeed</a:t>
            </a:r>
            <a:endParaRPr sz="1300">
              <a:solidFill>
                <a:schemeClr val="dk2"/>
              </a:solidFill>
              <a:latin typeface="Lato"/>
              <a:ea typeface="Lato"/>
              <a:cs typeface="Lato"/>
              <a:sym typeface="Lato"/>
            </a:endParaRPr>
          </a:p>
          <a:p>
            <a:pPr indent="-311150" lvl="0" marL="457200" marR="0" rtl="0" algn="just">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Analysing the data and categorizing the content based on the job description</a:t>
            </a:r>
            <a:endParaRPr sz="1300">
              <a:solidFill>
                <a:schemeClr val="dk2"/>
              </a:solidFill>
              <a:latin typeface="Lato"/>
              <a:ea typeface="Lato"/>
              <a:cs typeface="Lato"/>
              <a:sym typeface="Lato"/>
            </a:endParaRPr>
          </a:p>
          <a:p>
            <a:pPr indent="-298450" lvl="1" marL="914400" marR="0" rtl="0" algn="just">
              <a:lnSpc>
                <a:spcPct val="150000"/>
              </a:lnSpc>
              <a:spcBef>
                <a:spcPts val="0"/>
              </a:spcBef>
              <a:spcAft>
                <a:spcPts val="0"/>
              </a:spcAft>
              <a:buClr>
                <a:schemeClr val="dk2"/>
              </a:buClr>
              <a:buSzPts val="1100"/>
              <a:buFont typeface="Lato"/>
              <a:buChar char="○"/>
            </a:pPr>
            <a:r>
              <a:rPr lang="en-GB" sz="1300">
                <a:solidFill>
                  <a:schemeClr val="dk2"/>
                </a:solidFill>
                <a:latin typeface="Lato"/>
                <a:ea typeface="Lato"/>
                <a:cs typeface="Lato"/>
                <a:sym typeface="Lato"/>
              </a:rPr>
              <a:t>The data will be stored in a data file for further processing</a:t>
            </a:r>
            <a:endParaRPr sz="1300">
              <a:solidFill>
                <a:schemeClr val="dk2"/>
              </a:solidFill>
              <a:latin typeface="Lato"/>
              <a:ea typeface="Lato"/>
              <a:cs typeface="Lato"/>
              <a:sym typeface="Lato"/>
            </a:endParaRPr>
          </a:p>
          <a:p>
            <a:pPr indent="-311150" lvl="0" marL="457200" marR="0" rtl="0" algn="just">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Test different machine learning models to optimise  the result</a:t>
            </a:r>
            <a:endParaRPr sz="1300">
              <a:solidFill>
                <a:schemeClr val="dk2"/>
              </a:solidFill>
              <a:latin typeface="Lato"/>
              <a:ea typeface="Lato"/>
              <a:cs typeface="Lato"/>
              <a:sym typeface="Lato"/>
            </a:endParaRPr>
          </a:p>
          <a:p>
            <a:pPr indent="-311150" lvl="0" marL="457200" marR="0" rtl="0" algn="just">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To make a web based application to interact with the system through which the user can upload their data</a:t>
            </a:r>
            <a:endParaRPr sz="1300">
              <a:solidFill>
                <a:schemeClr val="dk2"/>
              </a:solidFill>
              <a:latin typeface="Lato"/>
              <a:ea typeface="Lato"/>
              <a:cs typeface="Lato"/>
              <a:sym typeface="Lato"/>
            </a:endParaRPr>
          </a:p>
          <a:p>
            <a:pPr indent="-311150" lvl="0" marL="457200" marR="0" rtl="0" algn="just">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Parse the users resume and scrape relevant information i.e. tools, skills, location, work experience and serve it as parameters for our prediction model</a:t>
            </a:r>
            <a:endParaRPr sz="1300">
              <a:solidFill>
                <a:srgbClr val="FFFFFF"/>
              </a:solidFill>
              <a:latin typeface="Lato"/>
              <a:ea typeface="Lato"/>
              <a:cs typeface="Lato"/>
              <a:sym typeface="Lato"/>
            </a:endParaRPr>
          </a:p>
          <a:p>
            <a:pPr indent="0" lvl="0" marL="0" rtl="0" algn="just">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22"/>
          <p:cNvSpPr txBox="1"/>
          <p:nvPr>
            <p:ph type="title"/>
          </p:nvPr>
        </p:nvSpPr>
        <p:spPr>
          <a:xfrm>
            <a:off x="1052550" y="9208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sources, enumerating the magnitude</a:t>
            </a:r>
            <a:endParaRPr/>
          </a:p>
        </p:txBody>
      </p:sp>
      <p:sp>
        <p:nvSpPr>
          <p:cNvPr id="292" name="Google Shape;292;p22"/>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93" name="Google Shape;293;p22"/>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FFFFFF"/>
              </a:solidFill>
            </a:endParaRPr>
          </a:p>
        </p:txBody>
      </p:sp>
      <p:sp>
        <p:nvSpPr>
          <p:cNvPr id="294" name="Google Shape;294;p22"/>
          <p:cNvSpPr txBox="1"/>
          <p:nvPr/>
        </p:nvSpPr>
        <p:spPr>
          <a:xfrm>
            <a:off x="989700" y="1587825"/>
            <a:ext cx="7458600" cy="3271200"/>
          </a:xfrm>
          <a:prstGeom prst="rect">
            <a:avLst/>
          </a:prstGeom>
          <a:noFill/>
          <a:ln>
            <a:noFill/>
          </a:ln>
        </p:spPr>
        <p:txBody>
          <a:bodyPr anchorCtr="0" anchor="t" bIns="91425" lIns="91425" spcFirstLastPara="1" rIns="91425" wrap="square" tIns="91425">
            <a:noAutofit/>
          </a:bodyPr>
          <a:lstStyle/>
          <a:p>
            <a:pPr indent="-311150" lvl="0" marL="457200" marR="0" rtl="0" algn="l">
              <a:lnSpc>
                <a:spcPct val="150000"/>
              </a:lnSpc>
              <a:spcBef>
                <a:spcPts val="1600"/>
              </a:spcBef>
              <a:spcAft>
                <a:spcPts val="0"/>
              </a:spcAft>
              <a:buClr>
                <a:schemeClr val="dk2"/>
              </a:buClr>
              <a:buSzPts val="1300"/>
              <a:buFont typeface="Lato"/>
              <a:buChar char="●"/>
            </a:pPr>
            <a:r>
              <a:rPr lang="en-GB" sz="1300">
                <a:solidFill>
                  <a:schemeClr val="dk2"/>
                </a:solidFill>
                <a:latin typeface="Lato"/>
                <a:ea typeface="Lato"/>
                <a:cs typeface="Lato"/>
                <a:sym typeface="Lato"/>
              </a:rPr>
              <a:t>Scraping</a:t>
            </a:r>
            <a:r>
              <a:rPr lang="en-GB" sz="1300">
                <a:solidFill>
                  <a:schemeClr val="dk2"/>
                </a:solidFill>
                <a:latin typeface="Lato"/>
                <a:ea typeface="Lato"/>
                <a:cs typeface="Lato"/>
                <a:sym typeface="Lato"/>
              </a:rPr>
              <a:t> information and skill sets from websites such as Glassdoor,Indeed</a:t>
            </a:r>
            <a:endParaRPr sz="1300">
              <a:solidFill>
                <a:schemeClr val="dk2"/>
              </a:solidFill>
              <a:latin typeface="Lato"/>
              <a:ea typeface="Lato"/>
              <a:cs typeface="Lato"/>
              <a:sym typeface="Lato"/>
            </a:endParaRPr>
          </a:p>
          <a:p>
            <a:pPr indent="-311150" lvl="1" marL="914400" marR="0" rtl="0" algn="l">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This will be done by giving the url  as input to a web scraper</a:t>
            </a:r>
            <a:endParaRPr sz="1300">
              <a:solidFill>
                <a:schemeClr val="dk2"/>
              </a:solidFill>
              <a:latin typeface="Lato"/>
              <a:ea typeface="Lato"/>
              <a:cs typeface="Lato"/>
              <a:sym typeface="Lato"/>
            </a:endParaRPr>
          </a:p>
          <a:p>
            <a:pPr indent="-311150" lvl="1" marL="914400" marR="0" rtl="0" algn="l">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Library such as python’s scrapy will be used to run multiple web crawlers on a single website to  optimise scrapping process</a:t>
            </a:r>
            <a:endParaRPr sz="1300">
              <a:solidFill>
                <a:schemeClr val="dk2"/>
              </a:solidFill>
              <a:latin typeface="Lato"/>
              <a:ea typeface="Lato"/>
              <a:cs typeface="Lato"/>
              <a:sym typeface="Lato"/>
            </a:endParaRPr>
          </a:p>
          <a:p>
            <a:pPr indent="-311150" lvl="0" marL="457200" marR="0" rtl="0" algn="l">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We will have 100 or more job posting per Job title</a:t>
            </a:r>
            <a:endParaRPr sz="1300">
              <a:solidFill>
                <a:schemeClr val="dk2"/>
              </a:solidFill>
              <a:latin typeface="Lato"/>
              <a:ea typeface="Lato"/>
              <a:cs typeface="Lato"/>
              <a:sym typeface="Lato"/>
            </a:endParaRPr>
          </a:p>
          <a:p>
            <a:pPr indent="-311150" lvl="0" marL="457200" marR="0" rtl="0" algn="l">
              <a:lnSpc>
                <a:spcPct val="150000"/>
              </a:lnSpc>
              <a:spcBef>
                <a:spcPts val="0"/>
              </a:spcBef>
              <a:spcAft>
                <a:spcPts val="0"/>
              </a:spcAft>
              <a:buClr>
                <a:schemeClr val="dk2"/>
              </a:buClr>
              <a:buSzPts val="1300"/>
              <a:buFont typeface="Lato"/>
              <a:buChar char="●"/>
            </a:pPr>
            <a:r>
              <a:rPr lang="en-GB" sz="1300">
                <a:solidFill>
                  <a:schemeClr val="dk2"/>
                </a:solidFill>
                <a:latin typeface="Lato"/>
                <a:ea typeface="Lato"/>
                <a:cs typeface="Lato"/>
                <a:sym typeface="Lato"/>
              </a:rPr>
              <a:t>The focused Job titles :  Software Developer, Web Developer,Data Analyst, Data Scientist, Dev-Ops Engineer etc..</a:t>
            </a:r>
            <a:endParaRPr sz="1300">
              <a:solidFill>
                <a:schemeClr val="dk2"/>
              </a:solidFill>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23"/>
          <p:cNvSpPr txBox="1"/>
          <p:nvPr>
            <p:ph type="title"/>
          </p:nvPr>
        </p:nvSpPr>
        <p:spPr>
          <a:xfrm>
            <a:off x="1275275" y="9714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Milestones/Sprints</a:t>
            </a:r>
            <a:endParaRPr/>
          </a:p>
        </p:txBody>
      </p:sp>
      <p:sp>
        <p:nvSpPr>
          <p:cNvPr id="300" name="Google Shape;300;p23"/>
          <p:cNvSpPr txBox="1"/>
          <p:nvPr/>
        </p:nvSpPr>
        <p:spPr>
          <a:xfrm>
            <a:off x="1010453" y="1694086"/>
            <a:ext cx="7500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Week </a:t>
            </a:r>
            <a:r>
              <a:rPr lang="en-GB" sz="800">
                <a:solidFill>
                  <a:srgbClr val="FFFFFF"/>
                </a:solidFill>
                <a:latin typeface="Roboto"/>
                <a:ea typeface="Roboto"/>
                <a:cs typeface="Roboto"/>
                <a:sym typeface="Roboto"/>
              </a:rPr>
              <a:t>1</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301" name="Google Shape;301;p23"/>
          <p:cNvSpPr txBox="1"/>
          <p:nvPr/>
        </p:nvSpPr>
        <p:spPr>
          <a:xfrm>
            <a:off x="844900" y="3171674"/>
            <a:ext cx="1626000" cy="92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GB">
                <a:solidFill>
                  <a:srgbClr val="FFFFFF"/>
                </a:solidFill>
                <a:latin typeface="Roboto"/>
                <a:ea typeface="Roboto"/>
                <a:cs typeface="Roboto"/>
                <a:sym typeface="Roboto"/>
              </a:rPr>
              <a:t>Write Scrapping code</a:t>
            </a:r>
            <a:endParaRPr>
              <a:solidFill>
                <a:srgbClr val="FFFFFF"/>
              </a:solidFill>
              <a:latin typeface="Roboto"/>
              <a:ea typeface="Roboto"/>
              <a:cs typeface="Roboto"/>
              <a:sym typeface="Roboto"/>
            </a:endParaRPr>
          </a:p>
        </p:txBody>
      </p:sp>
      <p:sp>
        <p:nvSpPr>
          <p:cNvPr id="302" name="Google Shape;302;p23"/>
          <p:cNvSpPr txBox="1"/>
          <p:nvPr/>
        </p:nvSpPr>
        <p:spPr>
          <a:xfrm>
            <a:off x="2545957" y="1694086"/>
            <a:ext cx="10098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Week </a:t>
            </a:r>
            <a:r>
              <a:rPr lang="en-GB" sz="800">
                <a:solidFill>
                  <a:srgbClr val="FFFFFF"/>
                </a:solidFill>
                <a:latin typeface="Roboto"/>
                <a:ea typeface="Roboto"/>
                <a:cs typeface="Roboto"/>
                <a:sym typeface="Roboto"/>
              </a:rPr>
              <a:t>2 </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303" name="Google Shape;303;p23"/>
          <p:cNvSpPr txBox="1"/>
          <p:nvPr/>
        </p:nvSpPr>
        <p:spPr>
          <a:xfrm>
            <a:off x="2466432" y="3300274"/>
            <a:ext cx="1584000" cy="9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latin typeface="Roboto"/>
                <a:ea typeface="Roboto"/>
                <a:cs typeface="Roboto"/>
                <a:sym typeface="Roboto"/>
              </a:rPr>
              <a:t>Data Preprocessing and Exploratory Data Analysis</a:t>
            </a:r>
            <a:endParaRPr>
              <a:solidFill>
                <a:srgbClr val="FFFFFF"/>
              </a:solidFill>
              <a:latin typeface="Roboto"/>
              <a:ea typeface="Roboto"/>
              <a:cs typeface="Roboto"/>
              <a:sym typeface="Roboto"/>
            </a:endParaRPr>
          </a:p>
        </p:txBody>
      </p:sp>
      <p:sp>
        <p:nvSpPr>
          <p:cNvPr id="304" name="Google Shape;304;p23"/>
          <p:cNvSpPr txBox="1"/>
          <p:nvPr/>
        </p:nvSpPr>
        <p:spPr>
          <a:xfrm>
            <a:off x="4071019" y="1694086"/>
            <a:ext cx="10098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Week 3</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305" name="Google Shape;305;p23"/>
          <p:cNvSpPr txBox="1"/>
          <p:nvPr/>
        </p:nvSpPr>
        <p:spPr>
          <a:xfrm>
            <a:off x="3979090" y="3300271"/>
            <a:ext cx="1584000" cy="9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latin typeface="Roboto"/>
                <a:ea typeface="Roboto"/>
                <a:cs typeface="Roboto"/>
                <a:sym typeface="Roboto"/>
              </a:rPr>
              <a:t>Model Building, Training, Selection</a:t>
            </a:r>
            <a:endParaRPr>
              <a:solidFill>
                <a:srgbClr val="FFFFFF"/>
              </a:solidFill>
              <a:latin typeface="Roboto"/>
              <a:ea typeface="Roboto"/>
              <a:cs typeface="Roboto"/>
              <a:sym typeface="Roboto"/>
            </a:endParaRPr>
          </a:p>
        </p:txBody>
      </p:sp>
      <p:sp>
        <p:nvSpPr>
          <p:cNvPr id="306" name="Google Shape;306;p23"/>
          <p:cNvSpPr txBox="1"/>
          <p:nvPr/>
        </p:nvSpPr>
        <p:spPr>
          <a:xfrm>
            <a:off x="5592431" y="1694086"/>
            <a:ext cx="8907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Week 4</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307" name="Google Shape;307;p23"/>
          <p:cNvSpPr txBox="1"/>
          <p:nvPr/>
        </p:nvSpPr>
        <p:spPr>
          <a:xfrm>
            <a:off x="5438810" y="3300274"/>
            <a:ext cx="1584000" cy="9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chemeClr val="lt1"/>
                </a:solidFill>
                <a:latin typeface="Roboto"/>
                <a:ea typeface="Roboto"/>
                <a:cs typeface="Roboto"/>
                <a:sym typeface="Roboto"/>
              </a:rPr>
              <a:t>Creation of Web Rest APIs for a given user</a:t>
            </a:r>
            <a:endParaRPr>
              <a:solidFill>
                <a:schemeClr val="lt1"/>
              </a:solidFill>
              <a:latin typeface="Roboto"/>
              <a:ea typeface="Roboto"/>
              <a:cs typeface="Roboto"/>
              <a:sym typeface="Roboto"/>
            </a:endParaRPr>
          </a:p>
        </p:txBody>
      </p:sp>
      <p:sp>
        <p:nvSpPr>
          <p:cNvPr id="308" name="Google Shape;308;p23"/>
          <p:cNvSpPr txBox="1"/>
          <p:nvPr/>
        </p:nvSpPr>
        <p:spPr>
          <a:xfrm>
            <a:off x="7109274" y="1694086"/>
            <a:ext cx="10098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Week 5</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309" name="Google Shape;309;p23"/>
          <p:cNvSpPr txBox="1"/>
          <p:nvPr/>
        </p:nvSpPr>
        <p:spPr>
          <a:xfrm>
            <a:off x="7071288" y="3300274"/>
            <a:ext cx="1584000" cy="92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chemeClr val="lt1"/>
                </a:solidFill>
                <a:latin typeface="Roboto"/>
                <a:ea typeface="Roboto"/>
                <a:cs typeface="Roboto"/>
                <a:sym typeface="Roboto"/>
              </a:rPr>
              <a:t>System integration and documentation</a:t>
            </a:r>
            <a:endParaRPr>
              <a:solidFill>
                <a:schemeClr val="lt1"/>
              </a:solidFill>
              <a:latin typeface="Roboto"/>
              <a:ea typeface="Roboto"/>
              <a:cs typeface="Roboto"/>
              <a:sym typeface="Roboto"/>
            </a:endParaRPr>
          </a:p>
        </p:txBody>
      </p:sp>
      <p:cxnSp>
        <p:nvCxnSpPr>
          <p:cNvPr id="310" name="Google Shape;310;p23"/>
          <p:cNvCxnSpPr/>
          <p:nvPr/>
        </p:nvCxnSpPr>
        <p:spPr>
          <a:xfrm>
            <a:off x="6148621" y="1939089"/>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11" name="Google Shape;311;p23"/>
          <p:cNvSpPr/>
          <p:nvPr/>
        </p:nvSpPr>
        <p:spPr>
          <a:xfrm flipH="1">
            <a:off x="5405052" y="269033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12" name="Google Shape;312;p23"/>
          <p:cNvSpPr/>
          <p:nvPr/>
        </p:nvSpPr>
        <p:spPr>
          <a:xfrm>
            <a:off x="5404413" y="2887665"/>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13" name="Google Shape;313;p23"/>
          <p:cNvCxnSpPr/>
          <p:nvPr/>
        </p:nvCxnSpPr>
        <p:spPr>
          <a:xfrm>
            <a:off x="7665460" y="1939089"/>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14" name="Google Shape;314;p23"/>
          <p:cNvSpPr/>
          <p:nvPr/>
        </p:nvSpPr>
        <p:spPr>
          <a:xfrm flipH="1">
            <a:off x="6921891" y="269033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15" name="Google Shape;315;p23"/>
          <p:cNvSpPr/>
          <p:nvPr/>
        </p:nvSpPr>
        <p:spPr>
          <a:xfrm>
            <a:off x="6921252" y="2887665"/>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16" name="Google Shape;316;p23"/>
          <p:cNvCxnSpPr/>
          <p:nvPr/>
        </p:nvCxnSpPr>
        <p:spPr>
          <a:xfrm>
            <a:off x="1575726" y="1938148"/>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17" name="Google Shape;317;p23"/>
          <p:cNvSpPr/>
          <p:nvPr/>
        </p:nvSpPr>
        <p:spPr>
          <a:xfrm flipH="1">
            <a:off x="832157" y="268939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18" name="Google Shape;318;p23"/>
          <p:cNvSpPr/>
          <p:nvPr/>
        </p:nvSpPr>
        <p:spPr>
          <a:xfrm>
            <a:off x="831518" y="2886724"/>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19" name="Google Shape;319;p23"/>
          <p:cNvCxnSpPr/>
          <p:nvPr/>
        </p:nvCxnSpPr>
        <p:spPr>
          <a:xfrm>
            <a:off x="3092565" y="1938148"/>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20" name="Google Shape;320;p23"/>
          <p:cNvSpPr/>
          <p:nvPr/>
        </p:nvSpPr>
        <p:spPr>
          <a:xfrm flipH="1">
            <a:off x="2348996" y="268939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21" name="Google Shape;321;p23"/>
          <p:cNvSpPr/>
          <p:nvPr/>
        </p:nvSpPr>
        <p:spPr>
          <a:xfrm>
            <a:off x="2348357" y="2886724"/>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322" name="Google Shape;322;p23"/>
          <p:cNvCxnSpPr/>
          <p:nvPr/>
        </p:nvCxnSpPr>
        <p:spPr>
          <a:xfrm>
            <a:off x="4614452" y="1938148"/>
            <a:ext cx="890700" cy="920100"/>
          </a:xfrm>
          <a:prstGeom prst="straightConnector1">
            <a:avLst/>
          </a:prstGeom>
          <a:noFill/>
          <a:ln cap="flat" cmpd="sng" w="9525">
            <a:solidFill>
              <a:schemeClr val="accent3"/>
            </a:solidFill>
            <a:prstDash val="solid"/>
            <a:round/>
            <a:headEnd len="med" w="med" type="none"/>
            <a:tailEnd len="med" w="med" type="none"/>
          </a:ln>
        </p:spPr>
      </p:cxnSp>
      <p:sp>
        <p:nvSpPr>
          <p:cNvPr id="323" name="Google Shape;323;p23"/>
          <p:cNvSpPr/>
          <p:nvPr/>
        </p:nvSpPr>
        <p:spPr>
          <a:xfrm flipH="1">
            <a:off x="3870883" y="2689393"/>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324" name="Google Shape;324;p23"/>
          <p:cNvSpPr/>
          <p:nvPr/>
        </p:nvSpPr>
        <p:spPr>
          <a:xfrm>
            <a:off x="3870244" y="2886724"/>
            <a:ext cx="1651500" cy="178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pic>
        <p:nvPicPr>
          <p:cNvPr id="329" name="Google Shape;329;p24"/>
          <p:cNvPicPr preferRelativeResize="0"/>
          <p:nvPr/>
        </p:nvPicPr>
        <p:blipFill>
          <a:blip r:embed="rId3">
            <a:alphaModFix/>
          </a:blip>
          <a:stretch>
            <a:fillRect/>
          </a:stretch>
        </p:blipFill>
        <p:spPr>
          <a:xfrm>
            <a:off x="1601900" y="266341"/>
            <a:ext cx="5732090" cy="4802149"/>
          </a:xfrm>
          <a:prstGeom prst="rect">
            <a:avLst/>
          </a:prstGeom>
          <a:noFill/>
          <a:ln>
            <a:noFill/>
          </a:ln>
        </p:spPr>
      </p:pic>
      <p:sp>
        <p:nvSpPr>
          <p:cNvPr id="330" name="Google Shape;330;p24"/>
          <p:cNvSpPr/>
          <p:nvPr/>
        </p:nvSpPr>
        <p:spPr>
          <a:xfrm>
            <a:off x="3757336" y="3719181"/>
            <a:ext cx="424800" cy="84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a:off x="3233314" y="2949528"/>
            <a:ext cx="905100" cy="159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txBox="1"/>
          <p:nvPr/>
        </p:nvSpPr>
        <p:spPr>
          <a:xfrm>
            <a:off x="3157767" y="2810107"/>
            <a:ext cx="949200" cy="29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latin typeface="Lato"/>
                <a:ea typeface="Lato"/>
                <a:cs typeface="Lato"/>
                <a:sym typeface="Lato"/>
              </a:rPr>
              <a:t>csv</a:t>
            </a:r>
            <a:endParaRPr sz="1000">
              <a:latin typeface="Lato"/>
              <a:ea typeface="Lato"/>
              <a:cs typeface="Lato"/>
              <a:sym typeface="Lato"/>
            </a:endParaRPr>
          </a:p>
        </p:txBody>
      </p:sp>
      <p:sp>
        <p:nvSpPr>
          <p:cNvPr id="333" name="Google Shape;333;p24"/>
          <p:cNvSpPr/>
          <p:nvPr/>
        </p:nvSpPr>
        <p:spPr>
          <a:xfrm>
            <a:off x="7507553" y="894403"/>
            <a:ext cx="637200" cy="350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txBox="1"/>
          <p:nvPr/>
        </p:nvSpPr>
        <p:spPr>
          <a:xfrm>
            <a:off x="7565998" y="914331"/>
            <a:ext cx="520200" cy="1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latin typeface="Lato"/>
                <a:ea typeface="Lato"/>
                <a:cs typeface="Lato"/>
                <a:sym typeface="Lato"/>
              </a:rPr>
              <a:t>Python</a:t>
            </a:r>
            <a:endParaRPr sz="800">
              <a:latin typeface="Lato"/>
              <a:ea typeface="Lato"/>
              <a:cs typeface="Lato"/>
              <a:sym typeface="Lato"/>
            </a:endParaRPr>
          </a:p>
        </p:txBody>
      </p:sp>
      <p:sp>
        <p:nvSpPr>
          <p:cNvPr id="335" name="Google Shape;335;p24"/>
          <p:cNvSpPr/>
          <p:nvPr/>
        </p:nvSpPr>
        <p:spPr>
          <a:xfrm>
            <a:off x="7550754" y="4122943"/>
            <a:ext cx="637200" cy="350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txBox="1"/>
          <p:nvPr/>
        </p:nvSpPr>
        <p:spPr>
          <a:xfrm>
            <a:off x="7641071" y="4089752"/>
            <a:ext cx="520200" cy="1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latin typeface="Lato"/>
                <a:ea typeface="Lato"/>
                <a:cs typeface="Lato"/>
                <a:sym typeface="Lato"/>
              </a:rPr>
              <a:t>AKKA HTML</a:t>
            </a:r>
            <a:endParaRPr sz="800">
              <a:latin typeface="Lato"/>
              <a:ea typeface="Lato"/>
              <a:cs typeface="Lato"/>
              <a:sym typeface="Lato"/>
            </a:endParaRPr>
          </a:p>
        </p:txBody>
      </p:sp>
      <p:sp>
        <p:nvSpPr>
          <p:cNvPr id="337" name="Google Shape;337;p24"/>
          <p:cNvSpPr/>
          <p:nvPr/>
        </p:nvSpPr>
        <p:spPr>
          <a:xfrm>
            <a:off x="7516699" y="2492079"/>
            <a:ext cx="637200" cy="350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txBox="1"/>
          <p:nvPr/>
        </p:nvSpPr>
        <p:spPr>
          <a:xfrm>
            <a:off x="7498405" y="2522641"/>
            <a:ext cx="741900" cy="2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latin typeface="Lato"/>
                <a:ea typeface="Lato"/>
                <a:cs typeface="Lato"/>
                <a:sym typeface="Lato"/>
              </a:rPr>
              <a:t>Scala/Spark</a:t>
            </a:r>
            <a:endParaRPr sz="800">
              <a:latin typeface="Lato"/>
              <a:ea typeface="Lato"/>
              <a:cs typeface="Lato"/>
              <a:sym typeface="Lato"/>
            </a:endParaRPr>
          </a:p>
        </p:txBody>
      </p:sp>
      <p:sp>
        <p:nvSpPr>
          <p:cNvPr id="339" name="Google Shape;339;p24"/>
          <p:cNvSpPr/>
          <p:nvPr/>
        </p:nvSpPr>
        <p:spPr>
          <a:xfrm>
            <a:off x="3236760" y="4537215"/>
            <a:ext cx="870000" cy="298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txBox="1"/>
          <p:nvPr/>
        </p:nvSpPr>
        <p:spPr>
          <a:xfrm>
            <a:off x="3321766" y="4558475"/>
            <a:ext cx="741900" cy="24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900">
                <a:latin typeface="Lato"/>
                <a:ea typeface="Lato"/>
                <a:cs typeface="Lato"/>
                <a:sym typeface="Lato"/>
              </a:rPr>
              <a:t>Web Api</a:t>
            </a:r>
            <a:endParaRPr sz="900">
              <a:latin typeface="Lato"/>
              <a:ea typeface="Lato"/>
              <a:cs typeface="Lato"/>
              <a:sym typeface="Lato"/>
            </a:endParaRPr>
          </a:p>
        </p:txBody>
      </p:sp>
      <p:sp>
        <p:nvSpPr>
          <p:cNvPr id="341" name="Google Shape;341;p24"/>
          <p:cNvSpPr txBox="1"/>
          <p:nvPr/>
        </p:nvSpPr>
        <p:spPr>
          <a:xfrm rot="-5400000">
            <a:off x="-796400" y="2356500"/>
            <a:ext cx="3860400" cy="80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GB" sz="2400">
                <a:solidFill>
                  <a:schemeClr val="lt1"/>
                </a:solidFill>
                <a:latin typeface="Montserrat"/>
                <a:ea typeface="Montserrat"/>
                <a:cs typeface="Montserrat"/>
                <a:sym typeface="Montserrat"/>
              </a:rPr>
              <a:t>Development</a:t>
            </a:r>
            <a:br>
              <a:rPr lang="en-GB" sz="2400">
                <a:solidFill>
                  <a:schemeClr val="lt1"/>
                </a:solidFill>
                <a:latin typeface="Montserrat"/>
                <a:ea typeface="Montserrat"/>
                <a:cs typeface="Montserrat"/>
                <a:sym typeface="Montserrat"/>
              </a:rPr>
            </a:br>
            <a:r>
              <a:rPr lang="en-GB" sz="2400">
                <a:solidFill>
                  <a:schemeClr val="lt1"/>
                </a:solidFill>
                <a:latin typeface="Montserrat"/>
                <a:ea typeface="Montserrat"/>
                <a:cs typeface="Montserrat"/>
                <a:sym typeface="Montserrat"/>
              </a:rPr>
              <a:t> Stages and Languages</a:t>
            </a:r>
            <a:endParaRPr sz="2400">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Proposed Technology</a:t>
            </a:r>
            <a:endParaRPr/>
          </a:p>
        </p:txBody>
      </p:sp>
      <p:graphicFrame>
        <p:nvGraphicFramePr>
          <p:cNvPr id="347" name="Google Shape;347;p25"/>
          <p:cNvGraphicFramePr/>
          <p:nvPr/>
        </p:nvGraphicFramePr>
        <p:xfrm>
          <a:off x="1402875" y="2101975"/>
          <a:ext cx="3000000" cy="3000000"/>
        </p:xfrm>
        <a:graphic>
          <a:graphicData uri="http://schemas.openxmlformats.org/drawingml/2006/table">
            <a:tbl>
              <a:tblPr>
                <a:noFill/>
                <a:tableStyleId>{DBC106F8-703C-4C95-A1B0-13F4C086DBAD}</a:tableStyleId>
              </a:tblPr>
              <a:tblGrid>
                <a:gridCol w="850375"/>
                <a:gridCol w="2659300"/>
                <a:gridCol w="3423850"/>
              </a:tblGrid>
              <a:tr h="296700">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SNo.</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Task</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GB" sz="1200">
                          <a:solidFill>
                            <a:srgbClr val="FFFFFF"/>
                          </a:solidFill>
                          <a:latin typeface="Roboto"/>
                          <a:ea typeface="Roboto"/>
                          <a:cs typeface="Roboto"/>
                          <a:sym typeface="Roboto"/>
                        </a:rPr>
                        <a:t>Library </a:t>
                      </a:r>
                      <a:endParaRPr b="1"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47105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1.</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Web Scraping</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Python : Scrappy, Beautiful Soup and LXML</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2. </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Data Analytics</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Python : Scipy, Pandas, Seaborn</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47105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3.</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Classification and ML modeling</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Scala/Spark : Classification</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296700">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4.</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Web Server and Rest API</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GB" sz="1200">
                          <a:solidFill>
                            <a:srgbClr val="FFFFFF"/>
                          </a:solidFill>
                          <a:latin typeface="Roboto"/>
                          <a:ea typeface="Roboto"/>
                          <a:cs typeface="Roboto"/>
                          <a:sym typeface="Roboto"/>
                        </a:rPr>
                        <a:t>Scala : AKKA HTML</a:t>
                      </a:r>
                      <a:endParaRPr sz="1200">
                        <a:solidFill>
                          <a:srgbClr val="FFFFFF"/>
                        </a:solidFill>
                        <a:latin typeface="Roboto"/>
                        <a:ea typeface="Roboto"/>
                        <a:cs typeface="Roboto"/>
                        <a:sym typeface="Robo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
        <p:nvSpPr>
          <p:cNvPr id="348" name="Google Shape;348;p25"/>
          <p:cNvSpPr txBox="1"/>
          <p:nvPr/>
        </p:nvSpPr>
        <p:spPr>
          <a:xfrm>
            <a:off x="1402875" y="893525"/>
            <a:ext cx="4783200" cy="1081500"/>
          </a:xfrm>
          <a:prstGeom prst="rect">
            <a:avLst/>
          </a:prstGeom>
          <a:noFill/>
          <a:ln>
            <a:noFill/>
          </a:ln>
        </p:spPr>
        <p:txBody>
          <a:bodyPr anchorCtr="0" anchor="ctr" bIns="91425" lIns="91425" spcFirstLastPara="1" rIns="91425" wrap="square" tIns="91425">
            <a:noAutofit/>
          </a:bodyPr>
          <a:lstStyle/>
          <a:p>
            <a:pPr indent="0" lvl="0" marL="0" rtl="0" algn="l">
              <a:lnSpc>
                <a:spcPct val="130000"/>
              </a:lnSpc>
              <a:spcBef>
                <a:spcPts val="0"/>
              </a:spcBef>
              <a:spcAft>
                <a:spcPts val="0"/>
              </a:spcAft>
              <a:buNone/>
            </a:pPr>
            <a:r>
              <a:rPr lang="en-GB" sz="1200">
                <a:solidFill>
                  <a:srgbClr val="FFFFFF"/>
                </a:solidFill>
                <a:latin typeface="Roboto"/>
                <a:ea typeface="Roboto"/>
                <a:cs typeface="Roboto"/>
                <a:sym typeface="Roboto"/>
              </a:rPr>
              <a:t>We will be using scala libraries to power this solution, such as:</a:t>
            </a:r>
            <a:endParaRPr sz="1200">
              <a:solidFill>
                <a:srgbClr val="FFFFFF"/>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